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6858000" cy="9144000"/>
  <p:embeddedFontLst>
    <p:embeddedFont>
      <p:font typeface="Calibri" panose="020F0502020204030204" pitchFamily="34" charset="0"/>
      <p:regular r:id="rId11"/>
      <p:bold r:id="rId12"/>
      <p:italic r:id="rId13"/>
      <p:boldItalic r:id="rId14"/>
    </p:embeddedFont>
    <p:embeddedFont>
      <p:font typeface="Merriweather" panose="00000500000000000000" pitchFamily="2" charset="0"/>
      <p:regular r:id="rId15"/>
      <p:bold r:id="rId16"/>
      <p:italic r:id="rId17"/>
      <p:boldItalic r:id="rId18"/>
    </p:embeddedFon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486" y="8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presProps" Target="presProp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eef709599b_0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 name="Google Shape;69;geef709599b_0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eef709599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eef709599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eef709599b_0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eef709599b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geef709599b_0_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 name="Google Shape;89;geef709599b_0_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eef709599b_0_8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eef709599b_0_8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eef709599b_0_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eef709599b_0_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eef709599b_0_1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 name="Google Shape;113;geef709599b_0_1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9"/>
        <p:cNvGrpSpPr/>
        <p:nvPr/>
      </p:nvGrpSpPr>
      <p:grpSpPr>
        <a:xfrm>
          <a:off x="0" y="0"/>
          <a:ext cx="0" cy="0"/>
          <a:chOff x="0" y="0"/>
          <a:chExt cx="0" cy="0"/>
        </a:xfrm>
      </p:grpSpPr>
      <p:sp>
        <p:nvSpPr>
          <p:cNvPr id="10" name="Google Shape;10;p2"/>
          <p:cNvSpPr/>
          <p:nvPr/>
        </p:nvSpPr>
        <p:spPr>
          <a:xfrm>
            <a:off x="-125"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1" name="Google Shape;11;p2"/>
          <p:cNvSpPr txBox="1">
            <a:spLocks noGrp="1"/>
          </p:cNvSpPr>
          <p:nvPr>
            <p:ph type="ctr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2" name="Google Shape;12;p2"/>
          <p:cNvSpPr txBox="1">
            <a:spLocks noGrp="1"/>
          </p:cNvSpPr>
          <p:nvPr>
            <p:ph type="subTitle" idx="1"/>
          </p:nvPr>
        </p:nvSpPr>
        <p:spPr>
          <a:xfrm>
            <a:off x="311700" y="1878560"/>
            <a:ext cx="4242600" cy="7383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a:endParaRPr/>
          </a:p>
        </p:txBody>
      </p:sp>
      <p:sp>
        <p:nvSpPr>
          <p:cNvPr id="13" name="Google Shape;13;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54"/>
        <p:cNvGrpSpPr/>
        <p:nvPr/>
      </p:nvGrpSpPr>
      <p:grpSpPr>
        <a:xfrm>
          <a:off x="0" y="0"/>
          <a:ext cx="0" cy="0"/>
          <a:chOff x="0" y="0"/>
          <a:chExt cx="0" cy="0"/>
        </a:xfrm>
      </p:grpSpPr>
      <p:sp>
        <p:nvSpPr>
          <p:cNvPr id="55" name="Google Shape;55;p11"/>
          <p:cNvSpPr txBox="1">
            <a:spLocks noGrp="1"/>
          </p:cNvSpPr>
          <p:nvPr>
            <p:ph type="title" hasCustomPrompt="1"/>
          </p:nvPr>
        </p:nvSpPr>
        <p:spPr>
          <a:xfrm>
            <a:off x="311750" y="831175"/>
            <a:ext cx="5334900" cy="1244700"/>
          </a:xfrm>
          <a:prstGeom prst="rect">
            <a:avLst/>
          </a:prstGeom>
        </p:spPr>
        <p:txBody>
          <a:bodyPr spcFirstLastPara="1" wrap="square" lIns="91425" tIns="91425" rIns="91425" bIns="91425" anchor="b" anchorCtr="0">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a:spLocks noGrp="1"/>
          </p:cNvSpPr>
          <p:nvPr>
            <p:ph type="body" idx="1"/>
          </p:nvPr>
        </p:nvSpPr>
        <p:spPr>
          <a:xfrm>
            <a:off x="311700" y="2121425"/>
            <a:ext cx="5334900" cy="942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57" name="Google Shape;5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
        <p:cNvGrpSpPr/>
        <p:nvPr/>
      </p:nvGrpSpPr>
      <p:grpSpPr>
        <a:xfrm>
          <a:off x="0" y="0"/>
          <a:ext cx="0" cy="0"/>
          <a:chOff x="0" y="0"/>
          <a:chExt cx="0" cy="0"/>
        </a:xfrm>
      </p:grpSpPr>
      <p:sp>
        <p:nvSpPr>
          <p:cNvPr id="59" name="Google Shape;5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3"/>
        </a:solidFill>
        <a:effectLst/>
      </p:bgPr>
    </p:bg>
    <p:spTree>
      <p:nvGrpSpPr>
        <p:cNvPr id="1" name="Shape 14"/>
        <p:cNvGrpSpPr/>
        <p:nvPr/>
      </p:nvGrpSpPr>
      <p:grpSpPr>
        <a:xfrm>
          <a:off x="0" y="0"/>
          <a:ext cx="0" cy="0"/>
          <a:chOff x="0" y="0"/>
          <a:chExt cx="0" cy="0"/>
        </a:xfrm>
      </p:grpSpPr>
      <p:sp>
        <p:nvSpPr>
          <p:cNvPr id="15" name="Google Shape;15;p3"/>
          <p:cNvSpPr/>
          <p:nvPr/>
        </p:nvSpPr>
        <p:spPr>
          <a:xfrm>
            <a:off x="0" y="48099"/>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avLst/>
            <a:gdLst/>
            <a:ahLst/>
            <a:cxnLst/>
            <a:rect l="l" t="t" r="r" b="b"/>
            <a:pathLst>
              <a:path w="365770" h="175924" extrusionOk="0">
                <a:moveTo>
                  <a:pt x="0" y="0"/>
                </a:moveTo>
                <a:lnTo>
                  <a:pt x="365770" y="0"/>
                </a:lnTo>
                <a:lnTo>
                  <a:pt x="365760" y="70914"/>
                </a:lnTo>
                <a:lnTo>
                  <a:pt x="0" y="175924"/>
                </a:lnTo>
                <a:close/>
              </a:path>
            </a:pathLst>
          </a:custGeom>
          <a:solidFill>
            <a:schemeClr val="accent3"/>
          </a:solidFill>
          <a:ln>
            <a:noFill/>
          </a:ln>
        </p:spPr>
      </p:sp>
      <p:sp>
        <p:nvSpPr>
          <p:cNvPr id="17" name="Google Shape;17;p3"/>
          <p:cNvSpPr txBox="1">
            <a:spLocks noGrp="1"/>
          </p:cNvSpPr>
          <p:nvPr>
            <p:ph type="title"/>
          </p:nvPr>
        </p:nvSpPr>
        <p:spPr>
          <a:xfrm>
            <a:off x="311700" y="539725"/>
            <a:ext cx="8520600" cy="1282500"/>
          </a:xfrm>
          <a:prstGeom prst="rect">
            <a:avLst/>
          </a:prstGeom>
        </p:spPr>
        <p:txBody>
          <a:bodyPr spcFirstLastPara="1" wrap="square" lIns="91425" tIns="91425" rIns="91425" bIns="91425" anchor="t"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18" name="Google Shape;18;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4"/>
          <p:cNvSpPr/>
          <p:nvPr/>
        </p:nvSpPr>
        <p:spPr>
          <a:xfrm>
            <a:off x="0" y="44125"/>
            <a:ext cx="4313625" cy="4399375"/>
          </a:xfrm>
          <a:custGeom>
            <a:avLst/>
            <a:gdLst/>
            <a:ahLst/>
            <a:cxnLst/>
            <a:rect l="l" t="t" r="r" b="b"/>
            <a:pathLst>
              <a:path w="172545" h="175975" extrusionOk="0">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avLst/>
            <a:gdLst/>
            <a:ahLst/>
            <a:cxnLst/>
            <a:rect l="l" t="t" r="r" b="b"/>
            <a:pathLst>
              <a:path w="172676" h="175824" extrusionOk="0">
                <a:moveTo>
                  <a:pt x="0" y="6"/>
                </a:moveTo>
                <a:lnTo>
                  <a:pt x="172676" y="0"/>
                </a:lnTo>
                <a:lnTo>
                  <a:pt x="172562" y="126442"/>
                </a:lnTo>
                <a:lnTo>
                  <a:pt x="0" y="175824"/>
                </a:lnTo>
                <a:close/>
              </a:path>
            </a:pathLst>
          </a:custGeom>
          <a:solidFill>
            <a:schemeClr val="dk1"/>
          </a:solidFill>
          <a:ln>
            <a:noFill/>
          </a:ln>
        </p:spPr>
      </p:sp>
      <p:sp>
        <p:nvSpPr>
          <p:cNvPr id="23" name="Google Shape;23;p4"/>
          <p:cNvSpPr txBox="1">
            <a:spLocks noGrp="1"/>
          </p:cNvSpPr>
          <p:nvPr>
            <p:ph type="title"/>
          </p:nvPr>
        </p:nvSpPr>
        <p:spPr>
          <a:xfrm>
            <a:off x="311725" y="500925"/>
            <a:ext cx="3706500" cy="25089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4" name="Google Shape;24;p4"/>
          <p:cNvSpPr txBox="1">
            <a:spLocks noGrp="1"/>
          </p:cNvSpPr>
          <p:nvPr>
            <p:ph type="body" idx="1"/>
          </p:nvPr>
        </p:nvSpPr>
        <p:spPr>
          <a:xfrm>
            <a:off x="4644675" y="500925"/>
            <a:ext cx="4166400" cy="40986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25" name="Google Shape;25;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29" name="Google Shape;29;p5"/>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0" name="Google Shape;30;p5"/>
          <p:cNvSpPr txBox="1">
            <a:spLocks noGrp="1"/>
          </p:cNvSpPr>
          <p:nvPr>
            <p:ph type="body" idx="2"/>
          </p:nvPr>
        </p:nvSpPr>
        <p:spPr>
          <a:xfrm>
            <a:off x="4832400" y="1505700"/>
            <a:ext cx="3999900" cy="30762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31" name="Google Shape;31;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5" name="Google Shape;35;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38;p7"/>
          <p:cNvSpPr txBox="1">
            <a:spLocks noGrp="1"/>
          </p:cNvSpPr>
          <p:nvPr>
            <p:ph type="title"/>
          </p:nvPr>
        </p:nvSpPr>
        <p:spPr>
          <a:xfrm>
            <a:off x="311725" y="500925"/>
            <a:ext cx="3127500" cy="18291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39" name="Google Shape;39;p7"/>
          <p:cNvSpPr txBox="1">
            <a:spLocks noGrp="1"/>
          </p:cNvSpPr>
          <p:nvPr>
            <p:ph type="body" idx="1"/>
          </p:nvPr>
        </p:nvSpPr>
        <p:spPr>
          <a:xfrm>
            <a:off x="311700" y="2390650"/>
            <a:ext cx="3127500" cy="22980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Clr>
                <a:schemeClr val="accent2"/>
              </a:buClr>
              <a:buSzPts val="1300"/>
              <a:buChar char="●"/>
              <a:defRPr>
                <a:solidFill>
                  <a:schemeClr val="accent2"/>
                </a:solidFill>
              </a:defRPr>
            </a:lvl1pPr>
            <a:lvl2pPr marL="914400" lvl="1" indent="-298450">
              <a:spcBef>
                <a:spcPts val="0"/>
              </a:spcBef>
              <a:spcAft>
                <a:spcPts val="0"/>
              </a:spcAft>
              <a:buClr>
                <a:schemeClr val="accent2"/>
              </a:buClr>
              <a:buSzPts val="1100"/>
              <a:buChar char="○"/>
              <a:defRPr>
                <a:solidFill>
                  <a:schemeClr val="accent2"/>
                </a:solidFill>
              </a:defRPr>
            </a:lvl2pPr>
            <a:lvl3pPr marL="1371600" lvl="2" indent="-298450">
              <a:spcBef>
                <a:spcPts val="0"/>
              </a:spcBef>
              <a:spcAft>
                <a:spcPts val="0"/>
              </a:spcAft>
              <a:buClr>
                <a:schemeClr val="accent2"/>
              </a:buClr>
              <a:buSzPts val="1100"/>
              <a:buChar char="■"/>
              <a:defRPr>
                <a:solidFill>
                  <a:schemeClr val="accent2"/>
                </a:solidFill>
              </a:defRPr>
            </a:lvl3pPr>
            <a:lvl4pPr marL="1828800" lvl="3" indent="-298450">
              <a:spcBef>
                <a:spcPts val="0"/>
              </a:spcBef>
              <a:spcAft>
                <a:spcPts val="0"/>
              </a:spcAft>
              <a:buClr>
                <a:schemeClr val="accent2"/>
              </a:buClr>
              <a:buSzPts val="1100"/>
              <a:buChar char="●"/>
              <a:defRPr>
                <a:solidFill>
                  <a:schemeClr val="accent2"/>
                </a:solidFill>
              </a:defRPr>
            </a:lvl4pPr>
            <a:lvl5pPr marL="2286000" lvl="4" indent="-298450">
              <a:spcBef>
                <a:spcPts val="0"/>
              </a:spcBef>
              <a:spcAft>
                <a:spcPts val="0"/>
              </a:spcAft>
              <a:buClr>
                <a:schemeClr val="accent2"/>
              </a:buClr>
              <a:buSzPts val="1100"/>
              <a:buChar char="○"/>
              <a:defRPr>
                <a:solidFill>
                  <a:schemeClr val="accent2"/>
                </a:solidFill>
              </a:defRPr>
            </a:lvl5pPr>
            <a:lvl6pPr marL="2743200" lvl="5" indent="-298450">
              <a:spcBef>
                <a:spcPts val="0"/>
              </a:spcBef>
              <a:spcAft>
                <a:spcPts val="0"/>
              </a:spcAft>
              <a:buClr>
                <a:schemeClr val="accent2"/>
              </a:buClr>
              <a:buSzPts val="1100"/>
              <a:buChar char="■"/>
              <a:defRPr>
                <a:solidFill>
                  <a:schemeClr val="accent2"/>
                </a:solidFill>
              </a:defRPr>
            </a:lvl6pPr>
            <a:lvl7pPr marL="3200400" lvl="6" indent="-298450">
              <a:spcBef>
                <a:spcPts val="0"/>
              </a:spcBef>
              <a:spcAft>
                <a:spcPts val="0"/>
              </a:spcAft>
              <a:buClr>
                <a:schemeClr val="accent2"/>
              </a:buClr>
              <a:buSzPts val="1100"/>
              <a:buChar char="●"/>
              <a:defRPr>
                <a:solidFill>
                  <a:schemeClr val="accent2"/>
                </a:solidFill>
              </a:defRPr>
            </a:lvl7pPr>
            <a:lvl8pPr marL="3657600" lvl="7" indent="-298450">
              <a:spcBef>
                <a:spcPts val="0"/>
              </a:spcBef>
              <a:spcAft>
                <a:spcPts val="0"/>
              </a:spcAft>
              <a:buClr>
                <a:schemeClr val="accent2"/>
              </a:buClr>
              <a:buSzPts val="1100"/>
              <a:buChar char="○"/>
              <a:defRPr>
                <a:solidFill>
                  <a:schemeClr val="accent2"/>
                </a:solidFill>
              </a:defRPr>
            </a:lvl8pPr>
            <a:lvl9pPr marL="4114800" lvl="8" indent="-298450">
              <a:spcBef>
                <a:spcPts val="0"/>
              </a:spcBef>
              <a:spcAft>
                <a:spcPts val="0"/>
              </a:spcAft>
              <a:buClr>
                <a:schemeClr val="accent2"/>
              </a:buClr>
              <a:buSzPts val="1100"/>
              <a:buChar char="■"/>
              <a:defRPr>
                <a:solidFill>
                  <a:schemeClr val="accent2"/>
                </a:solidFill>
              </a:defRPr>
            </a:lvl9pPr>
          </a:lstStyle>
          <a:p>
            <a:endParaRPr/>
          </a:p>
        </p:txBody>
      </p:sp>
      <p:sp>
        <p:nvSpPr>
          <p:cNvPr id="40" name="Google Shape;40;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41"/>
        <p:cNvGrpSpPr/>
        <p:nvPr/>
      </p:nvGrpSpPr>
      <p:grpSpPr>
        <a:xfrm>
          <a:off x="0" y="0"/>
          <a:ext cx="0" cy="0"/>
          <a:chOff x="0" y="0"/>
          <a:chExt cx="0" cy="0"/>
        </a:xfrm>
      </p:grpSpPr>
      <p:sp>
        <p:nvSpPr>
          <p:cNvPr id="42" name="Google Shape;42;p8"/>
          <p:cNvSpPr txBox="1">
            <a:spLocks noGrp="1"/>
          </p:cNvSpPr>
          <p:nvPr>
            <p:ph type="title"/>
          </p:nvPr>
        </p:nvSpPr>
        <p:spPr>
          <a:xfrm>
            <a:off x="311675" y="798600"/>
            <a:ext cx="6247800" cy="3546300"/>
          </a:xfrm>
          <a:prstGeom prst="rect">
            <a:avLst/>
          </a:prstGeom>
        </p:spPr>
        <p:txBody>
          <a:bodyPr spcFirstLastPara="1" wrap="square" lIns="91425" tIns="91425" rIns="91425" bIns="91425" anchor="ctr" anchorCtr="0">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a:endParaRPr/>
          </a:p>
        </p:txBody>
      </p:sp>
      <p:sp>
        <p:nvSpPr>
          <p:cNvPr id="43" name="Google Shape;43;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9"/>
          <p:cNvSpPr txBox="1">
            <a:spLocks noGrp="1"/>
          </p:cNvSpPr>
          <p:nvPr>
            <p:ph type="title"/>
          </p:nvPr>
        </p:nvSpPr>
        <p:spPr>
          <a:xfrm>
            <a:off x="311300" y="500925"/>
            <a:ext cx="3704400" cy="2049600"/>
          </a:xfrm>
          <a:prstGeom prst="rect">
            <a:avLst/>
          </a:prstGeom>
        </p:spPr>
        <p:txBody>
          <a:bodyPr spcFirstLastPara="1" wrap="square" lIns="91425" tIns="91425" rIns="91425" bIns="91425" anchor="t" anchorCtr="0">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a:endParaRPr/>
          </a:p>
        </p:txBody>
      </p:sp>
      <p:sp>
        <p:nvSpPr>
          <p:cNvPr id="47" name="Google Shape;47;p9"/>
          <p:cNvSpPr txBox="1">
            <a:spLocks noGrp="1"/>
          </p:cNvSpPr>
          <p:nvPr>
            <p:ph type="subTitle" idx="1"/>
          </p:nvPr>
        </p:nvSpPr>
        <p:spPr>
          <a:xfrm>
            <a:off x="304800" y="2626725"/>
            <a:ext cx="3704400" cy="926700"/>
          </a:xfrm>
          <a:prstGeom prst="rect">
            <a:avLst/>
          </a:prstGeom>
        </p:spPr>
        <p:txBody>
          <a:bodyPr spcFirstLastPara="1" wrap="square" lIns="91425" tIns="91425" rIns="91425" bIns="91425" anchor="t" anchorCtr="0">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a:endParaRPr/>
          </a:p>
        </p:txBody>
      </p:sp>
      <p:sp>
        <p:nvSpPr>
          <p:cNvPr id="48" name="Google Shape;48;p9"/>
          <p:cNvSpPr txBox="1">
            <a:spLocks noGrp="1"/>
          </p:cNvSpPr>
          <p:nvPr>
            <p:ph type="body" idx="2"/>
          </p:nvPr>
        </p:nvSpPr>
        <p:spPr>
          <a:xfrm>
            <a:off x="4879025" y="500925"/>
            <a:ext cx="3954000" cy="4111500"/>
          </a:xfrm>
          <a:prstGeom prst="rect">
            <a:avLst/>
          </a:prstGeom>
        </p:spPr>
        <p:txBody>
          <a:bodyPr spcFirstLastPara="1" wrap="square" lIns="91425" tIns="91425" rIns="91425" bIns="91425" anchor="t" anchorCtr="0">
            <a:normAutofit/>
          </a:bodyPr>
          <a:lstStyle>
            <a:lvl1pPr marL="457200" lvl="0" indent="-311150">
              <a:spcBef>
                <a:spcPts val="0"/>
              </a:spcBef>
              <a:spcAft>
                <a:spcPts val="0"/>
              </a:spcAft>
              <a:buSzPts val="1300"/>
              <a:buChar char="●"/>
              <a:defRPr/>
            </a:lvl1pPr>
            <a:lvl2pPr marL="914400" lvl="1" indent="-298450">
              <a:spcBef>
                <a:spcPts val="0"/>
              </a:spcBef>
              <a:spcAft>
                <a:spcPts val="0"/>
              </a:spcAft>
              <a:buSzPts val="1100"/>
              <a:buChar char="○"/>
              <a:defRPr/>
            </a:lvl2pPr>
            <a:lvl3pPr marL="1371600" lvl="2" indent="-298450">
              <a:spcBef>
                <a:spcPts val="0"/>
              </a:spcBef>
              <a:spcAft>
                <a:spcPts val="0"/>
              </a:spcAft>
              <a:buSzPts val="1100"/>
              <a:buChar char="■"/>
              <a:defRPr/>
            </a:lvl3pPr>
            <a:lvl4pPr marL="1828800" lvl="3" indent="-298450">
              <a:spcBef>
                <a:spcPts val="0"/>
              </a:spcBef>
              <a:spcAft>
                <a:spcPts val="0"/>
              </a:spcAft>
              <a:buSzPts val="1100"/>
              <a:buChar char="●"/>
              <a:defRPr/>
            </a:lvl4pPr>
            <a:lvl5pPr marL="2286000" lvl="4" indent="-298450">
              <a:spcBef>
                <a:spcPts val="0"/>
              </a:spcBef>
              <a:spcAft>
                <a:spcPts val="0"/>
              </a:spcAft>
              <a:buSzPts val="1100"/>
              <a:buChar char="○"/>
              <a:defRPr/>
            </a:lvl5pPr>
            <a:lvl6pPr marL="2743200" lvl="5" indent="-298450">
              <a:spcBef>
                <a:spcPts val="0"/>
              </a:spcBef>
              <a:spcAft>
                <a:spcPts val="0"/>
              </a:spcAft>
              <a:buSzPts val="1100"/>
              <a:buChar char="■"/>
              <a:defRPr/>
            </a:lvl6pPr>
            <a:lvl7pPr marL="3200400" lvl="6" indent="-298450">
              <a:spcBef>
                <a:spcPts val="0"/>
              </a:spcBef>
              <a:spcAft>
                <a:spcPts val="0"/>
              </a:spcAft>
              <a:buSzPts val="1100"/>
              <a:buChar char="●"/>
              <a:defRPr/>
            </a:lvl7pPr>
            <a:lvl8pPr marL="3657600" lvl="7" indent="-298450">
              <a:spcBef>
                <a:spcPts val="0"/>
              </a:spcBef>
              <a:spcAft>
                <a:spcPts val="0"/>
              </a:spcAft>
              <a:buSzPts val="1100"/>
              <a:buChar char="○"/>
              <a:defRPr/>
            </a:lvl8pPr>
            <a:lvl9pPr marL="4114800" lvl="8" indent="-298450">
              <a:spcBef>
                <a:spcPts val="0"/>
              </a:spcBef>
              <a:spcAft>
                <a:spcPts val="0"/>
              </a:spcAft>
              <a:buSzPts val="1100"/>
              <a:buChar char="■"/>
              <a:defRPr/>
            </a:lvl9pPr>
          </a:lstStyle>
          <a:p>
            <a:endParaRPr/>
          </a:p>
        </p:txBody>
      </p:sp>
      <p:sp>
        <p:nvSpPr>
          <p:cNvPr id="49" name="Google Shape;49;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 name="Google Shape;52;p10"/>
          <p:cNvSpPr txBox="1">
            <a:spLocks noGrp="1"/>
          </p:cNvSpPr>
          <p:nvPr>
            <p:ph type="body" idx="1"/>
          </p:nvPr>
        </p:nvSpPr>
        <p:spPr>
          <a:xfrm>
            <a:off x="311700" y="4521400"/>
            <a:ext cx="7979400" cy="4605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a:endParaRPr/>
          </a:p>
        </p:txBody>
      </p:sp>
      <p:sp>
        <p:nvSpPr>
          <p:cNvPr id="53" name="Google Shape;5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paradigm">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1115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marL="914400" lvl="1"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marL="1371600" lvl="2"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marL="1828800" lvl="3"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marL="2286000" lvl="4"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marL="2743200" lvl="5"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marL="3200400" lvl="6"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marL="3657600" lvl="7"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marL="4114800" lvl="8" indent="-29845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hyperlink" Target="mailto:pmarcus@terrapincarestation.com"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3"/>
          <p:cNvSpPr txBox="1">
            <a:spLocks noGrp="1"/>
          </p:cNvSpPr>
          <p:nvPr>
            <p:ph type="ctrTitle"/>
          </p:nvPr>
        </p:nvSpPr>
        <p:spPr>
          <a:xfrm>
            <a:off x="311700" y="565825"/>
            <a:ext cx="8520600" cy="799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IREM: Cannabis and Real Estate</a:t>
            </a:r>
            <a:endParaRPr/>
          </a:p>
        </p:txBody>
      </p:sp>
      <p:sp>
        <p:nvSpPr>
          <p:cNvPr id="65" name="Google Shape;65;p13"/>
          <p:cNvSpPr txBox="1">
            <a:spLocks noGrp="1"/>
          </p:cNvSpPr>
          <p:nvPr>
            <p:ph type="subTitle" idx="1"/>
          </p:nvPr>
        </p:nvSpPr>
        <p:spPr>
          <a:xfrm>
            <a:off x="311700" y="1268950"/>
            <a:ext cx="4788900" cy="738300"/>
          </a:xfrm>
          <a:prstGeom prst="rect">
            <a:avLst/>
          </a:prstGeom>
        </p:spPr>
        <p:txBody>
          <a:bodyPr spcFirstLastPara="1" wrap="square" lIns="91425" tIns="91425" rIns="91425" bIns="91425" anchor="t" anchorCtr="0">
            <a:normAutofit fontScale="62500" lnSpcReduction="20000"/>
          </a:bodyPr>
          <a:lstStyle/>
          <a:p>
            <a:pPr marL="0" lvl="0" indent="0" algn="l" rtl="0">
              <a:spcBef>
                <a:spcPts val="0"/>
              </a:spcBef>
              <a:spcAft>
                <a:spcPts val="0"/>
              </a:spcAft>
              <a:buNone/>
            </a:pPr>
            <a:r>
              <a:rPr lang="en" sz="3600">
                <a:solidFill>
                  <a:schemeClr val="accent1"/>
                </a:solidFill>
                <a:latin typeface="Merriweather"/>
                <a:ea typeface="Merriweather"/>
                <a:cs typeface="Merriweather"/>
                <a:sym typeface="Merriweather"/>
              </a:rPr>
              <a:t>National Real Estate &amp; Cannabis Summit</a:t>
            </a:r>
            <a:endParaRPr/>
          </a:p>
        </p:txBody>
      </p:sp>
      <p:sp>
        <p:nvSpPr>
          <p:cNvPr id="66" name="Google Shape;66;p13"/>
          <p:cNvSpPr txBox="1">
            <a:spLocks noGrp="1"/>
          </p:cNvSpPr>
          <p:nvPr>
            <p:ph type="subTitle" idx="1"/>
          </p:nvPr>
        </p:nvSpPr>
        <p:spPr>
          <a:xfrm>
            <a:off x="4138900" y="4035750"/>
            <a:ext cx="4788900" cy="799200"/>
          </a:xfrm>
          <a:prstGeom prst="rect">
            <a:avLst/>
          </a:prstGeom>
        </p:spPr>
        <p:txBody>
          <a:bodyPr spcFirstLastPara="1" wrap="square" lIns="91425" tIns="91425" rIns="91425" bIns="91425" anchor="t" anchorCtr="0">
            <a:normAutofit fontScale="85000"/>
          </a:bodyPr>
          <a:lstStyle/>
          <a:p>
            <a:pPr marL="0" lvl="0" indent="0" algn="r" rtl="0">
              <a:spcBef>
                <a:spcPts val="0"/>
              </a:spcBef>
              <a:spcAft>
                <a:spcPts val="0"/>
              </a:spcAft>
              <a:buNone/>
            </a:pPr>
            <a:r>
              <a:rPr lang="en" sz="2100">
                <a:solidFill>
                  <a:schemeClr val="lt1"/>
                </a:solidFill>
                <a:latin typeface="Merriweather"/>
                <a:ea typeface="Merriweather"/>
                <a:cs typeface="Merriweather"/>
                <a:sym typeface="Merriweather"/>
              </a:rPr>
              <a:t>Peter Marcus, Communications Director</a:t>
            </a:r>
            <a:endParaRPr sz="2100">
              <a:solidFill>
                <a:schemeClr val="lt1"/>
              </a:solidFill>
              <a:latin typeface="Merriweather"/>
              <a:ea typeface="Merriweather"/>
              <a:cs typeface="Merriweather"/>
              <a:sym typeface="Merriweather"/>
            </a:endParaRPr>
          </a:p>
          <a:p>
            <a:pPr marL="0" lvl="0" indent="0" algn="r" rtl="0">
              <a:spcBef>
                <a:spcPts val="0"/>
              </a:spcBef>
              <a:spcAft>
                <a:spcPts val="0"/>
              </a:spcAft>
              <a:buNone/>
            </a:pPr>
            <a:r>
              <a:rPr lang="en" sz="2100">
                <a:solidFill>
                  <a:schemeClr val="lt1"/>
                </a:solidFill>
                <a:latin typeface="Merriweather"/>
                <a:ea typeface="Merriweather"/>
                <a:cs typeface="Merriweather"/>
                <a:sym typeface="Merriweather"/>
              </a:rPr>
              <a:t>Terrapin</a:t>
            </a:r>
            <a:endParaRPr sz="2100">
              <a:solidFill>
                <a:schemeClr val="lt1"/>
              </a:solidFill>
              <a:latin typeface="Merriweather"/>
              <a:ea typeface="Merriweather"/>
              <a:cs typeface="Merriweather"/>
              <a:sym typeface="Merriweathe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4"/>
          <p:cNvSpPr txBox="1">
            <a:spLocks noGrp="1"/>
          </p:cNvSpPr>
          <p:nvPr>
            <p:ph type="title"/>
          </p:nvPr>
        </p:nvSpPr>
        <p:spPr>
          <a:xfrm>
            <a:off x="415050" y="3328425"/>
            <a:ext cx="3127500" cy="11220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sz="1800"/>
              <a:t>Peter Marcus</a:t>
            </a:r>
            <a:endParaRPr sz="1800"/>
          </a:p>
          <a:p>
            <a:pPr marL="0" lvl="0" indent="0" algn="ctr" rtl="0">
              <a:spcBef>
                <a:spcPts val="0"/>
              </a:spcBef>
              <a:spcAft>
                <a:spcPts val="0"/>
              </a:spcAft>
              <a:buNone/>
            </a:pPr>
            <a:r>
              <a:rPr lang="en" sz="1800"/>
              <a:t>Communications Director</a:t>
            </a:r>
            <a:endParaRPr sz="1800"/>
          </a:p>
          <a:p>
            <a:pPr marL="0" lvl="0" indent="0" algn="ctr" rtl="0">
              <a:spcBef>
                <a:spcPts val="0"/>
              </a:spcBef>
              <a:spcAft>
                <a:spcPts val="0"/>
              </a:spcAft>
              <a:buNone/>
            </a:pPr>
            <a:r>
              <a:rPr lang="en" sz="1800"/>
              <a:t>Terrapin</a:t>
            </a:r>
            <a:endParaRPr sz="1800"/>
          </a:p>
        </p:txBody>
      </p:sp>
      <p:sp>
        <p:nvSpPr>
          <p:cNvPr id="72" name="Google Shape;72;p14"/>
          <p:cNvSpPr txBox="1">
            <a:spLocks noGrp="1"/>
          </p:cNvSpPr>
          <p:nvPr>
            <p:ph type="body" idx="1"/>
          </p:nvPr>
        </p:nvSpPr>
        <p:spPr>
          <a:xfrm>
            <a:off x="4049150" y="1241075"/>
            <a:ext cx="4752600" cy="3282900"/>
          </a:xfrm>
          <a:prstGeom prst="rect">
            <a:avLst/>
          </a:prstGeom>
        </p:spPr>
        <p:txBody>
          <a:bodyPr spcFirstLastPara="1" wrap="square" lIns="91425" tIns="91425" rIns="91425" bIns="91425" anchor="t" anchorCtr="0">
            <a:normAutofit fontScale="47500"/>
          </a:bodyPr>
          <a:lstStyle/>
          <a:p>
            <a:pPr marL="0" lvl="0" indent="0" algn="l" rtl="0">
              <a:spcBef>
                <a:spcPts val="0"/>
              </a:spcBef>
              <a:spcAft>
                <a:spcPts val="0"/>
              </a:spcAft>
              <a:buNone/>
            </a:pPr>
            <a:r>
              <a:rPr lang="en" sz="2174">
                <a:solidFill>
                  <a:schemeClr val="dk1"/>
                </a:solidFill>
              </a:rPr>
              <a:t>Peter Marcus is responsible for internal and external communications for Terrapin and also assists with universal messaging for the cannabis industry as a whole. </a:t>
            </a:r>
            <a:endParaRPr sz="2174">
              <a:solidFill>
                <a:schemeClr val="dk1"/>
              </a:solidFill>
            </a:endParaRPr>
          </a:p>
          <a:p>
            <a:pPr marL="0" lvl="0" indent="0" algn="l" rtl="0">
              <a:spcBef>
                <a:spcPts val="1200"/>
              </a:spcBef>
              <a:spcAft>
                <a:spcPts val="0"/>
              </a:spcAft>
              <a:buNone/>
            </a:pPr>
            <a:r>
              <a:rPr lang="en" sz="2174">
                <a:solidFill>
                  <a:schemeClr val="dk1"/>
                </a:solidFill>
              </a:rPr>
              <a:t>Prior to joining Terrapin, Peter served as the Senior Statehouse Reporter for the Colorado Springs Gazette and ColoradoPolitics.com, covering politics, the governor’s office, the Colorado Legislature, Congress, and federal, state and local governments. </a:t>
            </a:r>
            <a:endParaRPr sz="2174">
              <a:solidFill>
                <a:schemeClr val="dk1"/>
              </a:solidFill>
            </a:endParaRPr>
          </a:p>
          <a:p>
            <a:pPr marL="0" lvl="0" indent="0" algn="l" rtl="0">
              <a:spcBef>
                <a:spcPts val="1200"/>
              </a:spcBef>
              <a:spcAft>
                <a:spcPts val="0"/>
              </a:spcAft>
              <a:buNone/>
            </a:pPr>
            <a:r>
              <a:rPr lang="en" sz="2174">
                <a:solidFill>
                  <a:schemeClr val="dk1"/>
                </a:solidFill>
              </a:rPr>
              <a:t>The Washington Post twice named Peter one of the top state-based political and legislative reporters in the nation. He also has won over a dozen awards from the Colorado Press Association. In prior positions, Peter worked for the Colorado Statesman, a Denver-based political weekly, The Denver Daily News, and the Longmont Times-Call.</a:t>
            </a:r>
            <a:endParaRPr sz="2174">
              <a:solidFill>
                <a:schemeClr val="dk1"/>
              </a:solidFill>
            </a:endParaRPr>
          </a:p>
          <a:p>
            <a:pPr marL="0" lvl="0" indent="0" algn="l" rtl="0">
              <a:spcBef>
                <a:spcPts val="1200"/>
              </a:spcBef>
              <a:spcAft>
                <a:spcPts val="0"/>
              </a:spcAft>
              <a:buNone/>
            </a:pPr>
            <a:endParaRPr/>
          </a:p>
          <a:p>
            <a:pPr marL="0" lvl="0" indent="0" algn="l" rtl="0">
              <a:spcBef>
                <a:spcPts val="1200"/>
              </a:spcBef>
              <a:spcAft>
                <a:spcPts val="1200"/>
              </a:spcAft>
              <a:buNone/>
            </a:pPr>
            <a:endParaRPr/>
          </a:p>
        </p:txBody>
      </p:sp>
      <p:pic>
        <p:nvPicPr>
          <p:cNvPr id="73" name="Google Shape;73;p14"/>
          <p:cNvPicPr preferRelativeResize="0"/>
          <p:nvPr/>
        </p:nvPicPr>
        <p:blipFill>
          <a:blip r:embed="rId3">
            <a:alphaModFix/>
          </a:blip>
          <a:stretch>
            <a:fillRect/>
          </a:stretch>
        </p:blipFill>
        <p:spPr>
          <a:xfrm>
            <a:off x="864183" y="188025"/>
            <a:ext cx="2169026" cy="28929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Google Shape;78;p15"/>
          <p:cNvSpPr txBox="1">
            <a:spLocks noGrp="1"/>
          </p:cNvSpPr>
          <p:nvPr>
            <p:ph type="title"/>
          </p:nvPr>
        </p:nvSpPr>
        <p:spPr>
          <a:xfrm>
            <a:off x="311725" y="424725"/>
            <a:ext cx="80289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2700"/>
              <a:t>The Evolution of Cannabis Real Estate</a:t>
            </a:r>
            <a:endParaRPr sz="2700"/>
          </a:p>
        </p:txBody>
      </p:sp>
      <p:sp>
        <p:nvSpPr>
          <p:cNvPr id="79" name="Google Shape;79;p15"/>
          <p:cNvSpPr txBox="1">
            <a:spLocks noGrp="1"/>
          </p:cNvSpPr>
          <p:nvPr>
            <p:ph type="body" idx="1"/>
          </p:nvPr>
        </p:nvSpPr>
        <p:spPr>
          <a:xfrm>
            <a:off x="195200" y="1505700"/>
            <a:ext cx="4024800" cy="30762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solidFill>
                  <a:schemeClr val="dk1"/>
                </a:solidFill>
              </a:rPr>
              <a:t>Not all companies are equal </a:t>
            </a:r>
            <a:endParaRPr b="1">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Finances</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Taxes</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Brand footprint</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Compliance </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Community impact </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Growth strategy (Public or Private)</a:t>
            </a:r>
            <a:endParaRPr>
              <a:solidFill>
                <a:schemeClr val="dk1"/>
              </a:solidFill>
            </a:endParaRPr>
          </a:p>
          <a:p>
            <a:pPr marL="0" lvl="0" indent="0" algn="l" rtl="0">
              <a:spcBef>
                <a:spcPts val="0"/>
              </a:spcBef>
              <a:spcAft>
                <a:spcPts val="0"/>
              </a:spcAft>
              <a:buNone/>
            </a:pPr>
            <a:r>
              <a:rPr lang="en" b="1">
                <a:solidFill>
                  <a:schemeClr val="dk1"/>
                </a:solidFill>
              </a:rPr>
              <a:t>Rules and Regulations </a:t>
            </a:r>
            <a:endParaRPr b="1">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Application process (Merit v Lottery)</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CSR commitments/community impact</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Zoning </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Licensing requirements/renewals </a:t>
            </a:r>
            <a:endParaRPr>
              <a:solidFill>
                <a:schemeClr val="dk1"/>
              </a:solidFill>
            </a:endParaRPr>
          </a:p>
          <a:p>
            <a:pPr marL="628650" lvl="0" indent="-311150" algn="l" rtl="0">
              <a:spcBef>
                <a:spcPts val="0"/>
              </a:spcBef>
              <a:spcAft>
                <a:spcPts val="0"/>
              </a:spcAft>
              <a:buClr>
                <a:schemeClr val="dk1"/>
              </a:buClr>
              <a:buSzPts val="1300"/>
              <a:buChar char="●"/>
            </a:pPr>
            <a:r>
              <a:rPr lang="en">
                <a:solidFill>
                  <a:schemeClr val="dk1"/>
                </a:solidFill>
              </a:rPr>
              <a:t>Expansion of Services (Delivery/Hospitality) </a:t>
            </a:r>
            <a:endParaRPr>
              <a:solidFill>
                <a:schemeClr val="dk1"/>
              </a:solidFill>
            </a:endParaRPr>
          </a:p>
        </p:txBody>
      </p:sp>
      <p:pic>
        <p:nvPicPr>
          <p:cNvPr id="80" name="Google Shape;80;p15"/>
          <p:cNvPicPr preferRelativeResize="0"/>
          <p:nvPr/>
        </p:nvPicPr>
        <p:blipFill>
          <a:blip r:embed="rId3">
            <a:alphaModFix/>
          </a:blip>
          <a:stretch>
            <a:fillRect/>
          </a:stretch>
        </p:blipFill>
        <p:spPr>
          <a:xfrm>
            <a:off x="4471400" y="1877175"/>
            <a:ext cx="4024801" cy="2263925"/>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6"/>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Cannabis Real Estate: Concerns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86" name="Google Shape;86;p16"/>
          <p:cNvSpPr txBox="1">
            <a:spLocks noGrp="1"/>
          </p:cNvSpPr>
          <p:nvPr>
            <p:ph type="body" idx="1"/>
          </p:nvPr>
        </p:nvSpPr>
        <p:spPr>
          <a:xfrm>
            <a:off x="311700" y="1505700"/>
            <a:ext cx="8238000" cy="3076200"/>
          </a:xfrm>
          <a:prstGeom prst="rect">
            <a:avLst/>
          </a:prstGeom>
        </p:spPr>
        <p:txBody>
          <a:bodyPr spcFirstLastPara="1" wrap="square" lIns="91425" tIns="91425" rIns="91425" bIns="91425" anchor="t" anchorCtr="0">
            <a:normAutofit/>
          </a:bodyPr>
          <a:lstStyle/>
          <a:p>
            <a:pPr marL="457200" lvl="0" indent="-323850" algn="l" rtl="0">
              <a:lnSpc>
                <a:spcPct val="105000"/>
              </a:lnSpc>
              <a:spcBef>
                <a:spcPts val="0"/>
              </a:spcBef>
              <a:spcAft>
                <a:spcPts val="0"/>
              </a:spcAft>
              <a:buClr>
                <a:schemeClr val="dk1"/>
              </a:buClr>
              <a:buSzPts val="1500"/>
              <a:buChar char="●"/>
            </a:pPr>
            <a:r>
              <a:rPr lang="en" sz="1500">
                <a:solidFill>
                  <a:schemeClr val="dk1"/>
                </a:solidFill>
              </a:rPr>
              <a:t>Effects on crime rate</a:t>
            </a:r>
            <a:endParaRPr sz="1500">
              <a:solidFill>
                <a:schemeClr val="dk1"/>
              </a:solidFill>
            </a:endParaRPr>
          </a:p>
          <a:p>
            <a:pPr marL="914400" lvl="1" indent="-311150" algn="l" rtl="0">
              <a:lnSpc>
                <a:spcPct val="105000"/>
              </a:lnSpc>
              <a:spcBef>
                <a:spcPts val="0"/>
              </a:spcBef>
              <a:spcAft>
                <a:spcPts val="0"/>
              </a:spcAft>
              <a:buClr>
                <a:schemeClr val="dk1"/>
              </a:buClr>
              <a:buSzPts val="1300"/>
              <a:buChar char="○"/>
            </a:pPr>
            <a:r>
              <a:rPr lang="en" sz="1300">
                <a:solidFill>
                  <a:schemeClr val="dk1"/>
                </a:solidFill>
              </a:rPr>
              <a:t>Crime decreases slightly </a:t>
            </a:r>
            <a:endParaRPr sz="1300">
              <a:solidFill>
                <a:schemeClr val="dk1"/>
              </a:solidFill>
            </a:endParaRPr>
          </a:p>
          <a:p>
            <a:pPr marL="914400" lvl="1" indent="-311150" algn="l" rtl="0">
              <a:lnSpc>
                <a:spcPct val="105000"/>
              </a:lnSpc>
              <a:spcBef>
                <a:spcPts val="0"/>
              </a:spcBef>
              <a:spcAft>
                <a:spcPts val="0"/>
              </a:spcAft>
              <a:buClr>
                <a:schemeClr val="dk1"/>
              </a:buClr>
              <a:buSzPts val="1300"/>
              <a:buChar char="○"/>
            </a:pPr>
            <a:r>
              <a:rPr lang="en" sz="1300">
                <a:solidFill>
                  <a:schemeClr val="dk1"/>
                </a:solidFill>
              </a:rPr>
              <a:t>“...an additional dispensary in a neighborhood leads to a reduction of 17 crimes per month per 10,000 residents, which corresponds to roughly a 19 percent decline relative to the average crime (Regional Science and Urban Economics) </a:t>
            </a:r>
            <a:endParaRPr sz="1300">
              <a:solidFill>
                <a:schemeClr val="dk1"/>
              </a:solidFill>
            </a:endParaRPr>
          </a:p>
          <a:p>
            <a:pPr marL="457200" lvl="0" indent="-323850" algn="l" rtl="0">
              <a:lnSpc>
                <a:spcPct val="105000"/>
              </a:lnSpc>
              <a:spcBef>
                <a:spcPts val="0"/>
              </a:spcBef>
              <a:spcAft>
                <a:spcPts val="0"/>
              </a:spcAft>
              <a:buClr>
                <a:schemeClr val="dk1"/>
              </a:buClr>
              <a:buSzPts val="1500"/>
              <a:buChar char="●"/>
            </a:pPr>
            <a:r>
              <a:rPr lang="en" sz="1500">
                <a:solidFill>
                  <a:schemeClr val="dk1"/>
                </a:solidFill>
              </a:rPr>
              <a:t>Property value increases 8.4 percent </a:t>
            </a:r>
            <a:endParaRPr sz="1500">
              <a:solidFill>
                <a:schemeClr val="dk1"/>
              </a:solidFill>
            </a:endParaRPr>
          </a:p>
          <a:p>
            <a:pPr marL="914400" lvl="1" indent="-311150" algn="l" rtl="0">
              <a:lnSpc>
                <a:spcPct val="105000"/>
              </a:lnSpc>
              <a:spcBef>
                <a:spcPts val="0"/>
              </a:spcBef>
              <a:spcAft>
                <a:spcPts val="0"/>
              </a:spcAft>
              <a:buClr>
                <a:schemeClr val="dk1"/>
              </a:buClr>
              <a:buSzPts val="1300"/>
              <a:buChar char="○"/>
            </a:pPr>
            <a:r>
              <a:rPr lang="en" sz="1300">
                <a:solidFill>
                  <a:schemeClr val="dk1"/>
                </a:solidFill>
              </a:rPr>
              <a:t>“...property values in the immediate vicinity of Denver’s retail marijuana establishments increased by more than eight percent since the law took effect on January 1, 2014.” (University of Wisconsin)</a:t>
            </a:r>
            <a:endParaRPr sz="1300">
              <a:solidFill>
                <a:schemeClr val="dk1"/>
              </a:solidFill>
            </a:endParaRPr>
          </a:p>
          <a:p>
            <a:pPr marL="457200" lvl="0" indent="-323850" algn="l" rtl="0">
              <a:lnSpc>
                <a:spcPct val="105000"/>
              </a:lnSpc>
              <a:spcBef>
                <a:spcPts val="0"/>
              </a:spcBef>
              <a:spcAft>
                <a:spcPts val="0"/>
              </a:spcAft>
              <a:buClr>
                <a:schemeClr val="dk1"/>
              </a:buClr>
              <a:buSzPts val="1500"/>
              <a:buChar char="●"/>
            </a:pPr>
            <a:r>
              <a:rPr lang="en" sz="1500">
                <a:solidFill>
                  <a:schemeClr val="dk1"/>
                </a:solidFill>
              </a:rPr>
              <a:t>Nuisance (odor, noise, toxins)</a:t>
            </a:r>
            <a:endParaRPr sz="1500">
              <a:solidFill>
                <a:schemeClr val="dk1"/>
              </a:solidFill>
            </a:endParaRPr>
          </a:p>
          <a:p>
            <a:pPr marL="457200" lvl="0" indent="-323850" algn="l" rtl="0">
              <a:lnSpc>
                <a:spcPct val="105000"/>
              </a:lnSpc>
              <a:spcBef>
                <a:spcPts val="0"/>
              </a:spcBef>
              <a:spcAft>
                <a:spcPts val="0"/>
              </a:spcAft>
              <a:buClr>
                <a:schemeClr val="dk1"/>
              </a:buClr>
              <a:buSzPts val="1500"/>
              <a:buChar char="●"/>
            </a:pPr>
            <a:r>
              <a:rPr lang="en" sz="1500">
                <a:solidFill>
                  <a:schemeClr val="dk1"/>
                </a:solidFill>
              </a:rPr>
              <a:t>Sustainability </a:t>
            </a:r>
            <a:endParaRPr sz="1500">
              <a:solidFill>
                <a:schemeClr val="dk1"/>
              </a:solidFill>
            </a:endParaRPr>
          </a:p>
          <a:p>
            <a:pPr marL="457200" lvl="0" indent="-323850" algn="l" rtl="0">
              <a:lnSpc>
                <a:spcPct val="105000"/>
              </a:lnSpc>
              <a:spcBef>
                <a:spcPts val="0"/>
              </a:spcBef>
              <a:spcAft>
                <a:spcPts val="0"/>
              </a:spcAft>
              <a:buClr>
                <a:schemeClr val="dk1"/>
              </a:buClr>
              <a:buSzPts val="1500"/>
              <a:buChar char="●"/>
            </a:pPr>
            <a:r>
              <a:rPr lang="en" sz="1500">
                <a:solidFill>
                  <a:schemeClr val="dk1"/>
                </a:solidFill>
              </a:rPr>
              <a:t>Safety </a:t>
            </a:r>
            <a:endParaRPr sz="1500">
              <a:solidFill>
                <a:schemeClr val="dk1"/>
              </a:solidFill>
            </a:endParaRPr>
          </a:p>
          <a:p>
            <a:pPr marL="457200" lvl="0" indent="-323850" algn="l" rtl="0">
              <a:lnSpc>
                <a:spcPct val="105000"/>
              </a:lnSpc>
              <a:spcBef>
                <a:spcPts val="0"/>
              </a:spcBef>
              <a:spcAft>
                <a:spcPts val="0"/>
              </a:spcAft>
              <a:buClr>
                <a:schemeClr val="dk1"/>
              </a:buClr>
              <a:buSzPts val="1500"/>
              <a:buChar char="●"/>
            </a:pPr>
            <a:r>
              <a:rPr lang="en" sz="1500">
                <a:solidFill>
                  <a:schemeClr val="dk1"/>
                </a:solidFill>
              </a:rPr>
              <a:t>COVID </a:t>
            </a:r>
            <a:endParaRPr sz="1500">
              <a:solidFill>
                <a:schemeClr val="dk1"/>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17"/>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Cannabis Real Estate: Considerations</a:t>
            </a:r>
            <a:endParaRPr/>
          </a:p>
        </p:txBody>
      </p:sp>
      <p:sp>
        <p:nvSpPr>
          <p:cNvPr id="92" name="Google Shape;92;p17"/>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lnSpcReduction="10000"/>
          </a:bodyPr>
          <a:lstStyle/>
          <a:p>
            <a:pPr marL="457200" lvl="0" indent="-323850" algn="l" rtl="0">
              <a:spcBef>
                <a:spcPts val="0"/>
              </a:spcBef>
              <a:spcAft>
                <a:spcPts val="0"/>
              </a:spcAft>
              <a:buClr>
                <a:schemeClr val="dk1"/>
              </a:buClr>
              <a:buSzPts val="1500"/>
              <a:buChar char="●"/>
            </a:pPr>
            <a:r>
              <a:rPr lang="en" sz="1500">
                <a:solidFill>
                  <a:schemeClr val="dk1"/>
                </a:solidFill>
              </a:rPr>
              <a:t>Value of the property manager, owner, or realtor </a:t>
            </a:r>
            <a:endParaRPr sz="15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Necessity for licensing</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Critical for community engagement/acceptance </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No property, no license </a:t>
            </a:r>
            <a:endParaRPr sz="1300">
              <a:solidFill>
                <a:schemeClr val="dk1"/>
              </a:solidFill>
            </a:endParaRPr>
          </a:p>
          <a:p>
            <a:pPr marL="457200" lvl="0" indent="-323850" algn="l" rtl="0">
              <a:spcBef>
                <a:spcPts val="0"/>
              </a:spcBef>
              <a:spcAft>
                <a:spcPts val="0"/>
              </a:spcAft>
              <a:buClr>
                <a:schemeClr val="dk1"/>
              </a:buClr>
              <a:buSzPts val="1500"/>
              <a:buChar char="●"/>
            </a:pPr>
            <a:r>
              <a:rPr lang="en" sz="1500">
                <a:solidFill>
                  <a:schemeClr val="dk1"/>
                </a:solidFill>
              </a:rPr>
              <a:t>Advantages of leasing versus owning </a:t>
            </a:r>
            <a:endParaRPr sz="15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Control over your property </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Flexibility with regulators </a:t>
            </a:r>
            <a:endParaRPr sz="1300">
              <a:solidFill>
                <a:schemeClr val="dk1"/>
              </a:solidFill>
            </a:endParaRPr>
          </a:p>
          <a:p>
            <a:pPr marL="914400" lvl="1" indent="-311150" algn="l" rtl="0">
              <a:spcBef>
                <a:spcPts val="0"/>
              </a:spcBef>
              <a:spcAft>
                <a:spcPts val="0"/>
              </a:spcAft>
              <a:buClr>
                <a:schemeClr val="dk1"/>
              </a:buClr>
              <a:buSzPts val="1300"/>
              <a:buChar char="○"/>
            </a:pPr>
            <a:r>
              <a:rPr lang="en" sz="1300">
                <a:solidFill>
                  <a:schemeClr val="dk1"/>
                </a:solidFill>
              </a:rPr>
              <a:t>Streamlined construction/maintenance </a:t>
            </a:r>
            <a:endParaRPr sz="1300">
              <a:solidFill>
                <a:schemeClr val="dk1"/>
              </a:solidFill>
            </a:endParaRPr>
          </a:p>
          <a:p>
            <a:pPr marL="0" lvl="0" indent="0" algn="l" rtl="0">
              <a:spcBef>
                <a:spcPts val="0"/>
              </a:spcBef>
              <a:spcAft>
                <a:spcPts val="0"/>
              </a:spcAft>
              <a:buNone/>
            </a:pPr>
            <a:endParaRPr/>
          </a:p>
          <a:p>
            <a:pPr marL="0" lvl="0" indent="0" algn="l" rtl="0">
              <a:spcBef>
                <a:spcPts val="1200"/>
              </a:spcBef>
              <a:spcAft>
                <a:spcPts val="1200"/>
              </a:spcAft>
              <a:buNone/>
            </a:pPr>
            <a:endParaRPr/>
          </a:p>
        </p:txBody>
      </p:sp>
      <p:pic>
        <p:nvPicPr>
          <p:cNvPr id="93" name="Google Shape;93;p17"/>
          <p:cNvPicPr preferRelativeResize="0"/>
          <p:nvPr/>
        </p:nvPicPr>
        <p:blipFill>
          <a:blip r:embed="rId3">
            <a:alphaModFix/>
          </a:blip>
          <a:stretch>
            <a:fillRect/>
          </a:stretch>
        </p:blipFill>
        <p:spPr>
          <a:xfrm>
            <a:off x="4394672" y="1624625"/>
            <a:ext cx="4437651" cy="295727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8"/>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a:t>Cannabis Real Estate: Moving Forward</a:t>
            </a:r>
            <a:endParaRPr/>
          </a:p>
        </p:txBody>
      </p:sp>
      <p:sp>
        <p:nvSpPr>
          <p:cNvPr id="99" name="Google Shape;99;p18"/>
          <p:cNvSpPr txBox="1">
            <a:spLocks noGrp="1"/>
          </p:cNvSpPr>
          <p:nvPr>
            <p:ph type="body" idx="1"/>
          </p:nvPr>
        </p:nvSpPr>
        <p:spPr>
          <a:xfrm>
            <a:off x="311700" y="1505700"/>
            <a:ext cx="3999900" cy="30762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 sz="1700">
                <a:solidFill>
                  <a:schemeClr val="dk1"/>
                </a:solidFill>
              </a:rPr>
              <a:t>Predictions</a:t>
            </a:r>
            <a:endParaRPr sz="1700">
              <a:solidFill>
                <a:schemeClr val="dk1"/>
              </a:solidFill>
            </a:endParaRPr>
          </a:p>
          <a:p>
            <a:pPr marL="457200" lvl="0" indent="-336550" algn="l" rtl="0">
              <a:spcBef>
                <a:spcPts val="1200"/>
              </a:spcBef>
              <a:spcAft>
                <a:spcPts val="0"/>
              </a:spcAft>
              <a:buClr>
                <a:schemeClr val="dk1"/>
              </a:buClr>
              <a:buSzPts val="1700"/>
              <a:buAutoNum type="arabicPeriod"/>
            </a:pPr>
            <a:r>
              <a:rPr lang="en" sz="1700">
                <a:solidFill>
                  <a:schemeClr val="dk1"/>
                </a:solidFill>
              </a:rPr>
              <a:t>Relaxing of banking/taxes</a:t>
            </a:r>
            <a:endParaRPr sz="1700">
              <a:solidFill>
                <a:schemeClr val="dk1"/>
              </a:solidFill>
            </a:endParaRPr>
          </a:p>
          <a:p>
            <a:pPr marL="457200" lvl="0" indent="-336550" algn="l" rtl="0">
              <a:spcBef>
                <a:spcPts val="0"/>
              </a:spcBef>
              <a:spcAft>
                <a:spcPts val="0"/>
              </a:spcAft>
              <a:buClr>
                <a:schemeClr val="dk1"/>
              </a:buClr>
              <a:buSzPts val="1700"/>
              <a:buAutoNum type="arabicPeriod"/>
            </a:pPr>
            <a:r>
              <a:rPr lang="en" sz="1700">
                <a:solidFill>
                  <a:schemeClr val="dk1"/>
                </a:solidFill>
              </a:rPr>
              <a:t>Interstate compacts </a:t>
            </a:r>
            <a:endParaRPr sz="1700">
              <a:solidFill>
                <a:schemeClr val="dk1"/>
              </a:solidFill>
            </a:endParaRPr>
          </a:p>
          <a:p>
            <a:pPr marL="457200" lvl="0" indent="-336550" algn="l" rtl="0">
              <a:spcBef>
                <a:spcPts val="0"/>
              </a:spcBef>
              <a:spcAft>
                <a:spcPts val="0"/>
              </a:spcAft>
              <a:buClr>
                <a:schemeClr val="dk1"/>
              </a:buClr>
              <a:buSzPts val="1700"/>
              <a:buAutoNum type="arabicPeriod"/>
            </a:pPr>
            <a:r>
              <a:rPr lang="en" sz="1700">
                <a:solidFill>
                  <a:schemeClr val="dk1"/>
                </a:solidFill>
              </a:rPr>
              <a:t>Further consolidation </a:t>
            </a:r>
            <a:endParaRPr sz="1700">
              <a:solidFill>
                <a:schemeClr val="dk1"/>
              </a:solidFill>
            </a:endParaRPr>
          </a:p>
          <a:p>
            <a:pPr marL="0" lvl="0" indent="0" algn="l" rtl="0">
              <a:spcBef>
                <a:spcPts val="1200"/>
              </a:spcBef>
              <a:spcAft>
                <a:spcPts val="1200"/>
              </a:spcAft>
              <a:buNone/>
            </a:pPr>
            <a:endParaRPr sz="1700">
              <a:solidFill>
                <a:schemeClr val="dk1"/>
              </a:solidFill>
            </a:endParaRPr>
          </a:p>
        </p:txBody>
      </p:sp>
      <p:pic>
        <p:nvPicPr>
          <p:cNvPr id="100" name="Google Shape;100;p18"/>
          <p:cNvPicPr preferRelativeResize="0"/>
          <p:nvPr/>
        </p:nvPicPr>
        <p:blipFill>
          <a:blip r:embed="rId3">
            <a:alphaModFix/>
          </a:blip>
          <a:stretch>
            <a:fillRect/>
          </a:stretch>
        </p:blipFill>
        <p:spPr>
          <a:xfrm>
            <a:off x="1074050" y="2059350"/>
            <a:ext cx="7653401" cy="284270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9"/>
          <p:cNvSpPr txBox="1">
            <a:spLocks noGrp="1"/>
          </p:cNvSpPr>
          <p:nvPr>
            <p:ph type="title"/>
          </p:nvPr>
        </p:nvSpPr>
        <p:spPr>
          <a:xfrm>
            <a:off x="311725" y="500925"/>
            <a:ext cx="8520600" cy="6237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Cannabis Real Estate Myths </a:t>
            </a:r>
            <a:endParaRPr/>
          </a:p>
        </p:txBody>
      </p:sp>
      <p:sp>
        <p:nvSpPr>
          <p:cNvPr id="106" name="Google Shape;106;p19"/>
          <p:cNvSpPr txBox="1">
            <a:spLocks noGrp="1"/>
          </p:cNvSpPr>
          <p:nvPr>
            <p:ph type="body" idx="4294967295"/>
          </p:nvPr>
        </p:nvSpPr>
        <p:spPr>
          <a:xfrm>
            <a:off x="4832400" y="2289925"/>
            <a:ext cx="3999900" cy="2292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endParaRPr sz="1900">
              <a:solidFill>
                <a:srgbClr val="000000"/>
              </a:solidFill>
              <a:latin typeface="Calibri"/>
              <a:ea typeface="Calibri"/>
              <a:cs typeface="Calibri"/>
              <a:sym typeface="Calibri"/>
            </a:endParaRPr>
          </a:p>
          <a:p>
            <a:pPr marL="0" lvl="0" indent="0" algn="l" rtl="0">
              <a:spcBef>
                <a:spcPts val="0"/>
              </a:spcBef>
              <a:spcAft>
                <a:spcPts val="1200"/>
              </a:spcAft>
              <a:buNone/>
            </a:pPr>
            <a:endParaRPr/>
          </a:p>
        </p:txBody>
      </p:sp>
      <p:sp>
        <p:nvSpPr>
          <p:cNvPr id="107" name="Google Shape;107;p19"/>
          <p:cNvSpPr txBox="1">
            <a:spLocks noGrp="1"/>
          </p:cNvSpPr>
          <p:nvPr>
            <p:ph type="body" idx="4294967295"/>
          </p:nvPr>
        </p:nvSpPr>
        <p:spPr>
          <a:xfrm>
            <a:off x="457825" y="2380675"/>
            <a:ext cx="3999900" cy="2292000"/>
          </a:xfrm>
          <a:prstGeom prst="rect">
            <a:avLst/>
          </a:prstGeom>
        </p:spPr>
        <p:txBody>
          <a:bodyPr spcFirstLastPara="1" wrap="square" lIns="91425" tIns="91425" rIns="91425" bIns="91425" anchor="t" anchorCtr="0">
            <a:normAutofit/>
          </a:bodyPr>
          <a:lstStyle/>
          <a:p>
            <a:pPr marL="0" lvl="0" indent="0" algn="ctr" rtl="0">
              <a:lnSpc>
                <a:spcPct val="100000"/>
              </a:lnSpc>
              <a:spcBef>
                <a:spcPts val="0"/>
              </a:spcBef>
              <a:spcAft>
                <a:spcPts val="0"/>
              </a:spcAft>
              <a:buNone/>
            </a:pPr>
            <a:r>
              <a:rPr lang="en" sz="1900">
                <a:solidFill>
                  <a:srgbClr val="000000"/>
                </a:solidFill>
                <a:latin typeface="Calibri"/>
                <a:ea typeface="Calibri"/>
                <a:cs typeface="Calibri"/>
                <a:sym typeface="Calibri"/>
              </a:rPr>
              <a:t>Cash-only industry</a:t>
            </a: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r>
              <a:rPr lang="en" sz="1900">
                <a:solidFill>
                  <a:srgbClr val="000000"/>
                </a:solidFill>
                <a:latin typeface="Calibri"/>
                <a:ea typeface="Calibri"/>
                <a:cs typeface="Calibri"/>
                <a:sym typeface="Calibri"/>
              </a:rPr>
              <a:t>Larger MSOs are a safer bet</a:t>
            </a: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r>
              <a:rPr lang="en" sz="1900">
                <a:solidFill>
                  <a:srgbClr val="000000"/>
                </a:solidFill>
                <a:latin typeface="Calibri"/>
                <a:ea typeface="Calibri"/>
                <a:cs typeface="Calibri"/>
                <a:sym typeface="Calibri"/>
              </a:rPr>
              <a:t>Marijuana is a contentious/controversial issue </a:t>
            </a:r>
            <a:endParaRPr sz="1900">
              <a:solidFill>
                <a:srgbClr val="000000"/>
              </a:solidFill>
              <a:latin typeface="Calibri"/>
              <a:ea typeface="Calibri"/>
              <a:cs typeface="Calibri"/>
              <a:sym typeface="Calibri"/>
            </a:endParaRPr>
          </a:p>
          <a:p>
            <a:pPr marL="0" lvl="0" indent="0" algn="l" rtl="0">
              <a:spcBef>
                <a:spcPts val="0"/>
              </a:spcBef>
              <a:spcAft>
                <a:spcPts val="1200"/>
              </a:spcAft>
              <a:buNone/>
            </a:pPr>
            <a:endParaRPr/>
          </a:p>
        </p:txBody>
      </p:sp>
      <p:pic>
        <p:nvPicPr>
          <p:cNvPr id="108" name="Google Shape;108;p19"/>
          <p:cNvPicPr preferRelativeResize="0"/>
          <p:nvPr/>
        </p:nvPicPr>
        <p:blipFill>
          <a:blip r:embed="rId3">
            <a:alphaModFix/>
          </a:blip>
          <a:stretch>
            <a:fillRect/>
          </a:stretch>
        </p:blipFill>
        <p:spPr>
          <a:xfrm>
            <a:off x="1247425" y="1503949"/>
            <a:ext cx="2188917" cy="766112"/>
          </a:xfrm>
          <a:prstGeom prst="rect">
            <a:avLst/>
          </a:prstGeom>
          <a:noFill/>
          <a:ln>
            <a:noFill/>
          </a:ln>
        </p:spPr>
      </p:pic>
      <p:pic>
        <p:nvPicPr>
          <p:cNvPr id="109" name="Google Shape;109;p19"/>
          <p:cNvPicPr preferRelativeResize="0"/>
          <p:nvPr/>
        </p:nvPicPr>
        <p:blipFill>
          <a:blip r:embed="rId4">
            <a:alphaModFix/>
          </a:blip>
          <a:stretch>
            <a:fillRect/>
          </a:stretch>
        </p:blipFill>
        <p:spPr>
          <a:xfrm>
            <a:off x="5592025" y="1503950"/>
            <a:ext cx="2032156" cy="766100"/>
          </a:xfrm>
          <a:prstGeom prst="rect">
            <a:avLst/>
          </a:prstGeom>
          <a:noFill/>
          <a:ln>
            <a:noFill/>
          </a:ln>
        </p:spPr>
      </p:pic>
      <p:sp>
        <p:nvSpPr>
          <p:cNvPr id="110" name="Google Shape;110;p19"/>
          <p:cNvSpPr txBox="1">
            <a:spLocks noGrp="1"/>
          </p:cNvSpPr>
          <p:nvPr>
            <p:ph type="body" idx="4294967295"/>
          </p:nvPr>
        </p:nvSpPr>
        <p:spPr>
          <a:xfrm>
            <a:off x="4776100" y="2456875"/>
            <a:ext cx="3999900" cy="2292000"/>
          </a:xfrm>
          <a:prstGeom prst="rect">
            <a:avLst/>
          </a:prstGeom>
        </p:spPr>
        <p:txBody>
          <a:bodyPr spcFirstLastPara="1" wrap="square" lIns="91425" tIns="91425" rIns="91425" bIns="91425" anchor="t" anchorCtr="0">
            <a:normAutofit lnSpcReduction="10000"/>
          </a:bodyPr>
          <a:lstStyle/>
          <a:p>
            <a:pPr marL="0" lvl="0" indent="0" algn="ctr" rtl="0">
              <a:lnSpc>
                <a:spcPct val="100000"/>
              </a:lnSpc>
              <a:spcBef>
                <a:spcPts val="0"/>
              </a:spcBef>
              <a:spcAft>
                <a:spcPts val="0"/>
              </a:spcAft>
              <a:buNone/>
            </a:pPr>
            <a:r>
              <a:rPr lang="en" sz="1900">
                <a:solidFill>
                  <a:srgbClr val="000000"/>
                </a:solidFill>
                <a:latin typeface="Calibri"/>
                <a:ea typeface="Calibri"/>
                <a:cs typeface="Calibri"/>
                <a:sym typeface="Calibri"/>
              </a:rPr>
              <a:t>Banking options are available</a:t>
            </a: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r>
              <a:rPr lang="en" sz="1900">
                <a:solidFill>
                  <a:srgbClr val="000000"/>
                </a:solidFill>
                <a:latin typeface="Calibri"/>
                <a:ea typeface="Calibri"/>
                <a:cs typeface="Calibri"/>
                <a:sym typeface="Calibri"/>
              </a:rPr>
              <a:t>Responsible growth &gt; a large company</a:t>
            </a: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endParaRPr sz="1900">
              <a:solidFill>
                <a:srgbClr val="000000"/>
              </a:solidFill>
              <a:latin typeface="Calibri"/>
              <a:ea typeface="Calibri"/>
              <a:cs typeface="Calibri"/>
              <a:sym typeface="Calibri"/>
            </a:endParaRPr>
          </a:p>
          <a:p>
            <a:pPr marL="0" lvl="0" indent="0" algn="ctr" rtl="0">
              <a:lnSpc>
                <a:spcPct val="100000"/>
              </a:lnSpc>
              <a:spcBef>
                <a:spcPts val="0"/>
              </a:spcBef>
              <a:spcAft>
                <a:spcPts val="0"/>
              </a:spcAft>
              <a:buNone/>
            </a:pPr>
            <a:r>
              <a:rPr lang="en" sz="1900">
                <a:solidFill>
                  <a:srgbClr val="000000"/>
                </a:solidFill>
                <a:latin typeface="Calibri"/>
                <a:ea typeface="Calibri"/>
                <a:cs typeface="Calibri"/>
                <a:sym typeface="Calibri"/>
              </a:rPr>
              <a:t>“...of U.S. adults, 91% say that marijuana should be legal for medical and 60% say recreational” (Pew)</a:t>
            </a:r>
            <a:endParaRPr sz="1900">
              <a:solidFill>
                <a:srgbClr val="000000"/>
              </a:solidFill>
              <a:latin typeface="Calibri"/>
              <a:ea typeface="Calibri"/>
              <a:cs typeface="Calibri"/>
              <a:sym typeface="Calibri"/>
            </a:endParaRPr>
          </a:p>
          <a:p>
            <a:pPr marL="0" lvl="0" indent="0" algn="l" rtl="0">
              <a:spcBef>
                <a:spcPts val="0"/>
              </a:spcBef>
              <a:spcAft>
                <a:spcPts val="120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20"/>
          <p:cNvSpPr txBox="1">
            <a:spLocks noGrp="1"/>
          </p:cNvSpPr>
          <p:nvPr>
            <p:ph type="title"/>
          </p:nvPr>
        </p:nvSpPr>
        <p:spPr>
          <a:xfrm>
            <a:off x="311675" y="798600"/>
            <a:ext cx="8152200" cy="35463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
              <a:t>For inquiries, please reach out to:</a:t>
            </a:r>
            <a:endParaRPr/>
          </a:p>
          <a:p>
            <a:pPr marL="0" lvl="0" indent="0" algn="ctr" rtl="0">
              <a:spcBef>
                <a:spcPts val="0"/>
              </a:spcBef>
              <a:spcAft>
                <a:spcPts val="0"/>
              </a:spcAft>
              <a:buNone/>
            </a:pPr>
            <a:r>
              <a:rPr lang="en" u="sng">
                <a:solidFill>
                  <a:schemeClr val="hlink"/>
                </a:solidFill>
                <a:hlinkClick r:id="rId3"/>
              </a:rPr>
              <a:t>pmarcus@terrapincarestation.com</a:t>
            </a:r>
            <a:r>
              <a:rPr lang="en"/>
              <a:t> </a:t>
            </a:r>
            <a:endParaRPr/>
          </a:p>
        </p:txBody>
      </p:sp>
    </p:spTree>
  </p:cSld>
  <p:clrMapOvr>
    <a:masterClrMapping/>
  </p:clrMapOvr>
</p:sld>
</file>

<file path=ppt/theme/theme1.xml><?xml version="1.0" encoding="utf-8"?>
<a:theme xmlns:a="http://schemas.openxmlformats.org/drawingml/2006/main"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435</Words>
  <Application>Microsoft Office PowerPoint</Application>
  <PresentationFormat>On-screen Show (16:9)</PresentationFormat>
  <Paragraphs>61</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Merriweather</vt:lpstr>
      <vt:lpstr>Arial</vt:lpstr>
      <vt:lpstr>Calibri</vt:lpstr>
      <vt:lpstr>Roboto</vt:lpstr>
      <vt:lpstr>Paradigm</vt:lpstr>
      <vt:lpstr>IREM: Cannabis and Real Estate</vt:lpstr>
      <vt:lpstr>Peter Marcus Communications Director Terrapin</vt:lpstr>
      <vt:lpstr>The Evolution of Cannabis Real Estate</vt:lpstr>
      <vt:lpstr>Cannabis Real Estate: Concerns   </vt:lpstr>
      <vt:lpstr>Cannabis Real Estate: Considerations</vt:lpstr>
      <vt:lpstr>Cannabis Real Estate: Moving Forward</vt:lpstr>
      <vt:lpstr>Cannabis Real Estate Myths </vt:lpstr>
      <vt:lpstr>For inquiries, please reach out to: pmarcus@terrapincarestation.com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IREM: Cannabis and Real Estate</dc:title>
  <dc:creator>Barbara Gilliland</dc:creator>
  <cp:lastModifiedBy>Barbara Gilliland</cp:lastModifiedBy>
  <cp:revision>1</cp:revision>
  <dcterms:modified xsi:type="dcterms:W3CDTF">2021-09-16T15:53:27Z</dcterms:modified>
</cp:coreProperties>
</file>